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32"/>
  </p:notesMasterIdLst>
  <p:sldIdLst>
    <p:sldId id="491" r:id="rId5"/>
    <p:sldId id="520" r:id="rId6"/>
    <p:sldId id="518" r:id="rId7"/>
    <p:sldId id="519" r:id="rId8"/>
    <p:sldId id="511" r:id="rId9"/>
    <p:sldId id="500" r:id="rId10"/>
    <p:sldId id="501" r:id="rId11"/>
    <p:sldId id="510" r:id="rId12"/>
    <p:sldId id="274" r:id="rId13"/>
    <p:sldId id="275" r:id="rId14"/>
    <p:sldId id="278" r:id="rId15"/>
    <p:sldId id="294" r:id="rId16"/>
    <p:sldId id="296" r:id="rId17"/>
    <p:sldId id="276" r:id="rId18"/>
    <p:sldId id="279" r:id="rId19"/>
    <p:sldId id="297" r:id="rId20"/>
    <p:sldId id="281" r:id="rId21"/>
    <p:sldId id="299" r:id="rId22"/>
    <p:sldId id="280" r:id="rId23"/>
    <p:sldId id="302" r:id="rId24"/>
    <p:sldId id="305" r:id="rId25"/>
    <p:sldId id="300" r:id="rId26"/>
    <p:sldId id="303" r:id="rId27"/>
    <p:sldId id="301" r:id="rId28"/>
    <p:sldId id="298" r:id="rId29"/>
    <p:sldId id="521" r:id="rId30"/>
    <p:sldId id="4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2" autoAdjust="0"/>
    <p:restoredTop sz="93112" autoAdjust="0"/>
  </p:normalViewPr>
  <p:slideViewPr>
    <p:cSldViewPr snapToGrid="0" showGuides="1">
      <p:cViewPr varScale="1">
        <p:scale>
          <a:sx n="91" d="100"/>
          <a:sy n="91" d="100"/>
        </p:scale>
        <p:origin x="77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76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01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0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77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06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12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502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1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59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44C8-B839-8F24-4FFF-2F040537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36714-2FF5-3EE9-288F-676D4F490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E803D-628C-ADA9-C0EE-7C1A23B36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40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9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3660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99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3655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73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55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29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7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2030852" y="1152057"/>
            <a:ext cx="1800000" cy="180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478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19">
  <p:cSld name="1_019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537" y="6454795"/>
            <a:ext cx="156096" cy="140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316589" y="551428"/>
            <a:ext cx="10103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3"/>
          </p:nvPr>
        </p:nvSpPr>
        <p:spPr>
          <a:xfrm>
            <a:off x="316591" y="1990384"/>
            <a:ext cx="86372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>
            <a:spLocks noGrp="1"/>
          </p:cNvSpPr>
          <p:nvPr>
            <p:ph type="pic" idx="4"/>
          </p:nvPr>
        </p:nvSpPr>
        <p:spPr>
          <a:xfrm>
            <a:off x="316591" y="3428095"/>
            <a:ext cx="72364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5"/>
          </p:nvPr>
        </p:nvSpPr>
        <p:spPr>
          <a:xfrm>
            <a:off x="316591" y="4865805"/>
            <a:ext cx="5779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296980"/>
      </p:ext>
    </p:extLst>
  </p:cSld>
  <p:clrMapOvr>
    <a:masterClrMapping/>
  </p:clrMapOvr>
  <p:transition spd="med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  <p:sldLayoutId id="2147483789" r:id="rId63"/>
    <p:sldLayoutId id="2147483790" r:id="rId6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/>
          </a:bodyPr>
          <a:lstStyle/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988" t="-10169" r="-5988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D7A40A-5AE5-D755-A258-9CCA08C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3"/>
          <a:stretch/>
        </p:blipFill>
        <p:spPr>
          <a:xfrm>
            <a:off x="3741375" y="2065867"/>
            <a:ext cx="7621616" cy="28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of a rubber joint&#10;&#10;Description automatically generated">
            <a:extLst>
              <a:ext uri="{FF2B5EF4-FFF2-40B4-BE49-F238E27FC236}">
                <a16:creationId xmlns:a16="http://schemas.microsoft.com/office/drawing/2014/main" id="{5E9399D8-E651-0DEF-158E-1D021C27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2417" y="238338"/>
            <a:ext cx="7327961" cy="632036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2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16883-CBE5-2C99-16E7-13455C99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990600"/>
            <a:ext cx="8051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FBCDD-850B-FEC4-BDC6-29A51DA9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984250"/>
            <a:ext cx="8153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9" y="2947592"/>
            <a:ext cx="5062223" cy="9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5CD8F-CB70-00A1-79D5-8FDCC9C8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498" y="1601259"/>
            <a:ext cx="6850285" cy="41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2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43CC7-7A76-CF67-52A7-E59346A5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65" y="67734"/>
            <a:ext cx="2970572" cy="632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2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20F4A-0E89-24D2-3889-1CA5438F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3"/>
          <a:stretch/>
        </p:blipFill>
        <p:spPr>
          <a:xfrm>
            <a:off x="1438348" y="0"/>
            <a:ext cx="931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20F4A-0E89-24D2-3889-1CA5438F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5983"/>
          <a:stretch/>
        </p:blipFill>
        <p:spPr>
          <a:xfrm>
            <a:off x="1438348" y="0"/>
            <a:ext cx="9315305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AD274-1AA3-5545-DAAE-04A0EEF7F557}"/>
              </a:ext>
            </a:extLst>
          </p:cNvPr>
          <p:cNvCxnSpPr>
            <a:cxnSpLocks/>
          </p:cNvCxnSpPr>
          <p:nvPr/>
        </p:nvCxnSpPr>
        <p:spPr>
          <a:xfrm flipV="1">
            <a:off x="3385892" y="3295325"/>
            <a:ext cx="2849445" cy="13367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A5CF7-8078-9849-2296-CFD229BCEEBE}"/>
              </a:ext>
            </a:extLst>
          </p:cNvPr>
          <p:cNvCxnSpPr>
            <a:cxnSpLocks/>
          </p:cNvCxnSpPr>
          <p:nvPr/>
        </p:nvCxnSpPr>
        <p:spPr>
          <a:xfrm flipV="1">
            <a:off x="6360738" y="2703141"/>
            <a:ext cx="268225" cy="46678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730A6F-EE1B-5EBE-5848-CB6060FA14A6}"/>
              </a:ext>
            </a:extLst>
          </p:cNvPr>
          <p:cNvCxnSpPr>
            <a:cxnSpLocks/>
          </p:cNvCxnSpPr>
          <p:nvPr/>
        </p:nvCxnSpPr>
        <p:spPr>
          <a:xfrm flipV="1">
            <a:off x="6628963" y="1135598"/>
            <a:ext cx="217715" cy="140730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08DDC7-02AB-E27A-620C-26F9F86DC354}"/>
              </a:ext>
            </a:extLst>
          </p:cNvPr>
          <p:cNvCxnSpPr>
            <a:cxnSpLocks/>
          </p:cNvCxnSpPr>
          <p:nvPr/>
        </p:nvCxnSpPr>
        <p:spPr>
          <a:xfrm flipH="1" flipV="1">
            <a:off x="6824037" y="1839252"/>
            <a:ext cx="80119" cy="379693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7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circle with black letters on it&#10;&#10;Description automatically generated">
            <a:extLst>
              <a:ext uri="{FF2B5EF4-FFF2-40B4-BE49-F238E27FC236}">
                <a16:creationId xmlns:a16="http://schemas.microsoft.com/office/drawing/2014/main" id="{1F645FC5-8F4C-AE14-D892-F9F9B99FC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7"/>
          <a:stretch/>
        </p:blipFill>
        <p:spPr>
          <a:xfrm>
            <a:off x="779846" y="1417751"/>
            <a:ext cx="6382525" cy="38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FFB-F42A-96D6-A844-B89467D1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7027-2960-693B-CBB8-9B69926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36" y="620621"/>
            <a:ext cx="5749392" cy="1554480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0EDB-FD5B-2831-19DC-D303BAC01E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7511" y="1265035"/>
            <a:ext cx="6123936" cy="534889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Introduction </a:t>
            </a:r>
          </a:p>
          <a:p>
            <a:pPr marL="0" indent="0">
              <a:buNone/>
            </a:pPr>
            <a:r>
              <a:rPr lang="en-GB" dirty="0"/>
              <a:t>Overview of </a:t>
            </a:r>
            <a:r>
              <a:rPr lang="en-GB" dirty="0" err="1"/>
              <a:t>PyTorch's</a:t>
            </a:r>
            <a:r>
              <a:rPr lang="en-GB" dirty="0"/>
              <a:t> tensor operations and automatic differentiation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The Mechanics of Deep Learning with </a:t>
            </a:r>
            <a:r>
              <a:rPr lang="en-GB" b="1" dirty="0" err="1"/>
              <a:t>PyTorch</a:t>
            </a:r>
            <a:r>
              <a:rPr lang="en-GB" b="1" dirty="0"/>
              <a:t> (120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a basic </a:t>
            </a:r>
            <a:r>
              <a:rPr lang="en-GB" dirty="0" err="1"/>
              <a:t>PyTorch</a:t>
            </a:r>
            <a:r>
              <a:rPr lang="en-GB" dirty="0"/>
              <a:t> model to understand the deep learning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CNNs to enhance accuracy in computer vision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data augmentation techniques to improve model generalisation.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Forecasting with CNNs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(15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Pre-trained Models and Recurrent Networks (120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transfer learning to fine-tune models for personalised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RNNs on sequential data, including a text autocompletion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(15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Project: Object Multi-class Classification (120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data generators in </a:t>
            </a:r>
            <a:r>
              <a:rPr lang="en-GB" dirty="0" err="1"/>
              <a:t>PyTorch</a:t>
            </a:r>
            <a:r>
              <a:rPr lang="en-GB" dirty="0"/>
              <a:t> to handle small datasets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transfer learning and feature extraction for faster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Review (15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Recap key learnings and answer questions.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guidance on setting up a deep learning development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858774-6D7B-6917-474F-1284C04E2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31446"/>
          <a:stretch>
            <a:fillRect/>
          </a:stretch>
        </p:blipFill>
        <p:spPr bwMode="auto">
          <a:xfrm>
            <a:off x="7315200" y="0"/>
            <a:ext cx="4876800" cy="68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0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hite circles with black text&#10;&#10;Description automatically generated">
            <a:extLst>
              <a:ext uri="{FF2B5EF4-FFF2-40B4-BE49-F238E27FC236}">
                <a16:creationId xmlns:a16="http://schemas.microsoft.com/office/drawing/2014/main" id="{56C45664-A40A-4253-E332-08C0DAB17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98"/>
          <a:stretch/>
        </p:blipFill>
        <p:spPr>
          <a:xfrm>
            <a:off x="426006" y="687565"/>
            <a:ext cx="11570940" cy="46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9120DA1C-A3EE-9353-2327-E78F7827B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4" t="1422" r="8379" b="7251"/>
          <a:stretch/>
        </p:blipFill>
        <p:spPr>
          <a:xfrm>
            <a:off x="1489098" y="209006"/>
            <a:ext cx="9153721" cy="62632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D00E2-F729-CD57-851D-4DF1C412F5B4}"/>
              </a:ext>
            </a:extLst>
          </p:cNvPr>
          <p:cNvSpPr/>
          <p:nvPr/>
        </p:nvSpPr>
        <p:spPr>
          <a:xfrm>
            <a:off x="1991671" y="3573839"/>
            <a:ext cx="204751" cy="437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49288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F9134618-A45C-AB08-34B2-F60ED271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53" y="67733"/>
            <a:ext cx="9805440" cy="67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0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F9134618-A45C-AB08-34B2-F60ED271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67734"/>
            <a:ext cx="9126884" cy="63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3722B-CE66-5525-F643-22E60E30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48" y="0"/>
            <a:ext cx="990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9AC2B1CF-A8B4-F571-E6D0-449F360C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9" y="786718"/>
            <a:ext cx="4441541" cy="528456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F24F0F-C2DB-730D-276C-604F5B973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and dot&#10;&#10;Description automatically generated with medium confidence">
            <a:extLst>
              <a:ext uri="{FF2B5EF4-FFF2-40B4-BE49-F238E27FC236}">
                <a16:creationId xmlns:a16="http://schemas.microsoft.com/office/drawing/2014/main" id="{BF9C64D7-ACAA-477D-321A-3C47129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9" y="1544461"/>
            <a:ext cx="10830583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3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C8E6-F3BD-CA6C-EF80-65335FFD3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ame&#10;&#10;AI-generated content may be incorrect.">
            <a:extLst>
              <a:ext uri="{FF2B5EF4-FFF2-40B4-BE49-F238E27FC236}">
                <a16:creationId xmlns:a16="http://schemas.microsoft.com/office/drawing/2014/main" id="{963A684A-250D-176F-E93B-7AD8D902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65691"/>
            <a:ext cx="10439400" cy="3888678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5328066-A9E7-5976-454A-B47EDB9F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746886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34AE-4E70-6DBB-FDFC-44C569F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2FB4-DFF7-CAF1-2C04-45E969034D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1800" b="1" dirty="0"/>
              <a:t>Normalization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1800" b="1" dirty="0"/>
              <a:t>Train, Validation, and Test split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b="1" dirty="0"/>
              <a:t>Batches</a:t>
            </a: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1800" b="1" dirty="0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Be confident, rehearse aloud, and show enthusiasm.</a:t>
            </a:r>
          </a:p>
        </p:txBody>
      </p:sp>
    </p:spTree>
    <p:extLst>
      <p:ext uri="{BB962C8B-B14F-4D97-AF65-F5344CB8AC3E}">
        <p14:creationId xmlns:p14="http://schemas.microsoft.com/office/powerpoint/2010/main" val="408738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">
            <a:extLst>
              <a:ext uri="{FF2B5EF4-FFF2-40B4-BE49-F238E27FC236}">
                <a16:creationId xmlns:a16="http://schemas.microsoft.com/office/drawing/2014/main" id="{47E7CE66-D4CC-ADBC-7E31-39C10EB5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188" y="571500"/>
            <a:ext cx="6243812" cy="60564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5D5E77-E276-8DF4-8AED-02698D33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/>
          <a:p>
            <a:r>
              <a:rPr lang="en-US" dirty="0"/>
              <a:t>Learning from example</a:t>
            </a:r>
          </a:p>
        </p:txBody>
      </p:sp>
    </p:spTree>
    <p:extLst>
      <p:ext uri="{BB962C8B-B14F-4D97-AF65-F5344CB8AC3E}">
        <p14:creationId xmlns:p14="http://schemas.microsoft.com/office/powerpoint/2010/main" val="718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478D-7F28-4474-81A4-CEAD050C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8C33BFF-56AE-FCDF-8556-27958E8B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2" y="1235280"/>
            <a:ext cx="10554316" cy="50396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512984-F881-7AF6-5835-E01A672F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915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7460-1C66-A71B-14CC-258A9D95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1"/>
            <a:ext cx="3494314" cy="594360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00B1-76AE-57B7-AC18-1460D3BDCF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7613" y="1143000"/>
            <a:ext cx="6723287" cy="5806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Computation Graph</a:t>
            </a:r>
            <a:r>
              <a:rPr lang="en-GB" dirty="0"/>
              <a:t>: Easier debugging and flexible 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Pythonic and Intuitive API</a:t>
            </a:r>
            <a:r>
              <a:rPr lang="en-GB" dirty="0"/>
              <a:t>: Seamless integration with Python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Strong Research and Industry Adoption</a:t>
            </a:r>
            <a:r>
              <a:rPr lang="en-GB" dirty="0"/>
              <a:t>: Used by major companies and researchers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Excellent GPU Acceleration</a:t>
            </a:r>
            <a:r>
              <a:rPr lang="en-GB" dirty="0"/>
              <a:t>: Optimised for performance on GPUs and TPUs</a:t>
            </a:r>
          </a:p>
        </p:txBody>
      </p:sp>
      <p:pic>
        <p:nvPicPr>
          <p:cNvPr id="2052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9B8EA5CF-9F30-F4A0-8A81-583DE49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1" y="1304208"/>
            <a:ext cx="2931952" cy="29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C9537-847B-2A1B-A28D-5BE2149CEB5E}"/>
              </a:ext>
            </a:extLst>
          </p:cNvPr>
          <p:cNvSpPr txBox="1"/>
          <p:nvPr/>
        </p:nvSpPr>
        <p:spPr>
          <a:xfrm>
            <a:off x="4287613" y="4830783"/>
            <a:ext cx="223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https://pytorch.org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7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91061-7ACD-594C-D039-820D2FC2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D48AE8-F7C3-6C4B-4CF8-AB124F9ED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22435"/>
              </p:ext>
            </p:extLst>
          </p:nvPr>
        </p:nvGraphicFramePr>
        <p:xfrm>
          <a:off x="1181100" y="1143001"/>
          <a:ext cx="9829800" cy="47645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2535392950"/>
                    </a:ext>
                  </a:extLst>
                </a:gridCol>
                <a:gridCol w="2282190">
                  <a:extLst>
                    <a:ext uri="{9D8B030D-6E8A-4147-A177-3AD203B41FA5}">
                      <a16:colId xmlns:a16="http://schemas.microsoft.com/office/drawing/2014/main" val="110074123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1574079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7401533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Feature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PyTorch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TensorFlow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Keras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8801927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Ease of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 (Pythonic, dynamic computation graph)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 (Static graph by default, more setup)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(High-level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358182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Flexibility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Low (abstracted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048306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Performance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(Optimized for deployment)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24384716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Debugging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 (Eager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Harder (Graph-based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721034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GPU Support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Good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17623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Industry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Research, Prototyping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Production, Deployment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Rapid Prototyping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687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8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4B9-EBFD-F850-145D-A66FA80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A2E15E-3046-14BB-9F28-CD307B74CD7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168704"/>
            <a:ext cx="49149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generalization of vectors and matrices to higher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Tensors?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representation of multi-dimensional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for computation (CPU &amp; GPU)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Reshaping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Mathematical operations</a:t>
            </a:r>
          </a:p>
        </p:txBody>
      </p:sp>
      <p:pic>
        <p:nvPicPr>
          <p:cNvPr id="16" name="Picture 1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20A04E00-6513-C89A-C44A-C3F5D641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128135"/>
            <a:ext cx="4584113" cy="2729865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1898308-49E1-B81F-BD56-4966C30A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" y="1242790"/>
            <a:ext cx="5249101" cy="27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666D-0C0E-F6D7-80A1-740167DA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1565687"/>
          </a:xfrm>
        </p:spPr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153BF-E557-0138-BA01-FF70AABEE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/>
          <a:lstStyle/>
          <a:p>
            <a:r>
              <a:rPr lang="en-US" dirty="0"/>
              <a:t>Machine Learning Models inspired by the human brain</a:t>
            </a:r>
          </a:p>
        </p:txBody>
      </p:sp>
      <p:pic>
        <p:nvPicPr>
          <p:cNvPr id="7" name="Picture 6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6281D716-469D-9323-CA37-8D135E56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918746"/>
            <a:ext cx="8470695" cy="34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357" t="-8333" r="-59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0883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</TotalTime>
  <Words>447</Words>
  <Application>Microsoft Office PowerPoint</Application>
  <PresentationFormat>Widescreen</PresentationFormat>
  <Paragraphs>87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Adobe Garamond Pro</vt:lpstr>
      <vt:lpstr>Aptos</vt:lpstr>
      <vt:lpstr>Arial</vt:lpstr>
      <vt:lpstr>Calibri</vt:lpstr>
      <vt:lpstr>Cambria Math</vt:lpstr>
      <vt:lpstr>IBM Plex Mono SemiBold</vt:lpstr>
      <vt:lpstr>Neue Haas Grotesk Text Pro</vt:lpstr>
      <vt:lpstr>System Font Regular</vt:lpstr>
      <vt:lpstr>Bjorn Showcase</vt:lpstr>
      <vt:lpstr>Intro to Deep learning</vt:lpstr>
      <vt:lpstr>Agenda </vt:lpstr>
      <vt:lpstr>Learning from example</vt:lpstr>
      <vt:lpstr>Deep learning</vt:lpstr>
      <vt:lpstr>PyTorch</vt:lpstr>
      <vt:lpstr>Why PyTorch</vt:lpstr>
      <vt:lpstr>Tensors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Workflow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8</cp:revision>
  <dcterms:created xsi:type="dcterms:W3CDTF">2022-04-13T19:23:35Z</dcterms:created>
  <dcterms:modified xsi:type="dcterms:W3CDTF">2025-03-27T11:59:49Z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